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86" r:id="rId4"/>
  </p:sldMasterIdLst>
  <p:notesMasterIdLst>
    <p:notesMasterId r:id="rId21"/>
  </p:notesMasterIdLst>
  <p:handoutMasterIdLst>
    <p:handoutMasterId r:id="rId22"/>
  </p:handoutMasterIdLst>
  <p:sldIdLst>
    <p:sldId id="315" r:id="rId5"/>
    <p:sldId id="266" r:id="rId6"/>
    <p:sldId id="312" r:id="rId7"/>
    <p:sldId id="325" r:id="rId8"/>
    <p:sldId id="323" r:id="rId9"/>
    <p:sldId id="317" r:id="rId10"/>
    <p:sldId id="309" r:id="rId11"/>
    <p:sldId id="271" r:id="rId12"/>
    <p:sldId id="318" r:id="rId13"/>
    <p:sldId id="322" r:id="rId14"/>
    <p:sldId id="320" r:id="rId15"/>
    <p:sldId id="321" r:id="rId16"/>
    <p:sldId id="326" r:id="rId17"/>
    <p:sldId id="327" r:id="rId18"/>
    <p:sldId id="256" r:id="rId19"/>
    <p:sldId id="29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5AA1BD55-57CD-466E-0725-B6CBA11E0D12}" name="Lauren Weldy (ALLEGIS GROUP SERVICES)" initials="LW" userId="S::v-lweldy@microsoft.com::07a2285c-a352-4b96-8658-ecc34365c15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D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388" autoAdjust="0"/>
  </p:normalViewPr>
  <p:slideViewPr>
    <p:cSldViewPr snapToGrid="0">
      <p:cViewPr varScale="1">
        <p:scale>
          <a:sx n="108" d="100"/>
          <a:sy n="108" d="100"/>
        </p:scale>
        <p:origin x="71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149"/>
    </p:cViewPr>
  </p:sorterViewPr>
  <p:notesViewPr>
    <p:cSldViewPr snapToGrid="0">
      <p:cViewPr>
        <p:scale>
          <a:sx n="1" d="2"/>
          <a:sy n="1" d="2"/>
        </p:scale>
        <p:origin x="2640" y="28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589D207-BE08-4B33-B5B0-5A5A94C951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E58DB9-49DC-495B-A68F-33D105C906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A1AC4-3AE8-4F87-AAED-904EC6054702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66337E-DAD5-442C-9B8F-E10EB7D972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3BDF2-02BD-4181-AC28-FD56172CC6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8A362-CAFC-4987-9A50-4757052839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37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56653-6123-4FE4-861F-5F9583BF59B0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EB602-95FC-483A-B12D-216A7AD7EA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843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086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745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282E-55F5-4803-B60F-09BA4600E53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697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282E-55F5-4803-B60F-09BA4600E53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451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555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282E-55F5-4803-B60F-09BA4600E53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8319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2682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282E-55F5-4803-B60F-09BA4600E53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2838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Packet page 107 and page 11 Non Farm conversion - waiting feedback from </a:t>
            </a:r>
            <a:r>
              <a:rPr lang="en-US" dirty="0" err="1"/>
              <a:t>DLCD</a:t>
            </a:r>
            <a:r>
              <a:rPr lang="en-US" dirty="0"/>
              <a:t>. Shipping Container language is similar to Umatilla County. Packet Page 28.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300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Expiration dates are NOT changing.  Clarification on extensions.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7896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Goal 11 also required for sewage system/facility.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13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06206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23653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21572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F5F5DFA-1BC3-4062-9356-6145C9F7C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B5D461-AEC0-477F-A77A-6227F95A83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75813" y="0"/>
            <a:ext cx="4016188" cy="10565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E1A041D-DE47-45FA-AC78-CC7FD0257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5" y="1031500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614254-52EF-4F58-99B1-CDA7C39223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9134" y="1095508"/>
            <a:ext cx="8203482" cy="501689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D3B3ABA-0408-41EA-935D-D4F4586AA8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7178" y="1361923"/>
            <a:ext cx="6623040" cy="1421898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EA5BF-04A6-2B17-0703-8419C4DB97F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7399" y="2916772"/>
            <a:ext cx="6622819" cy="2852639"/>
          </a:xfrm>
        </p:spPr>
        <p:txBody>
          <a:bodyPr anchor="t"/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sz="2000" b="0"/>
            </a:lvl1pPr>
            <a:lvl2pPr>
              <a:lnSpc>
                <a:spcPct val="125000"/>
              </a:lnSpc>
              <a:spcAft>
                <a:spcPts val="600"/>
              </a:spcAft>
              <a:defRPr/>
            </a:lvl2pPr>
            <a:lvl3pPr>
              <a:lnSpc>
                <a:spcPct val="125000"/>
              </a:lnSpc>
              <a:spcAft>
                <a:spcPts val="600"/>
              </a:spcAft>
              <a:defRPr/>
            </a:lvl3pPr>
            <a:lvl4pPr>
              <a:lnSpc>
                <a:spcPct val="125000"/>
              </a:lnSpc>
              <a:spcAft>
                <a:spcPts val="600"/>
              </a:spcAft>
              <a:defRPr/>
            </a:lvl4pPr>
            <a:lvl5pPr>
              <a:lnSpc>
                <a:spcPct val="125000"/>
              </a:lnSpc>
              <a:spcAft>
                <a:spcPts val="600"/>
              </a:spcAft>
              <a:defRPr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837301C-2B9B-4119-9002-BD6DB2AB87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6144405"/>
            <a:ext cx="8150087" cy="71359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12738D-D0ED-4899-A01C-42439B5B3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206532" y="6167615"/>
            <a:ext cx="3982418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EED261D-45B9-40C1-8341-8B8B796E8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5" y="6112401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7">
            <a:extLst>
              <a:ext uri="{FF2B5EF4-FFF2-40B4-BE49-F238E27FC236}">
                <a16:creationId xmlns:a16="http://schemas.microsoft.com/office/drawing/2014/main" id="{182CF530-D736-4104-8678-850EEDF99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7178" y="6309360"/>
            <a:ext cx="6623040" cy="457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9" name="Date Placeholder 5">
            <a:extLst>
              <a:ext uri="{FF2B5EF4-FFF2-40B4-BE49-F238E27FC236}">
                <a16:creationId xmlns:a16="http://schemas.microsoft.com/office/drawing/2014/main" id="{8DEDB7CE-711E-4E43-9450-4C7BECE2FC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79537" y="6309360"/>
            <a:ext cx="1885598" cy="457200"/>
          </a:xfrm>
        </p:spPr>
        <p:txBody>
          <a:bodyPr/>
          <a:lstStyle/>
          <a:p>
            <a:r>
              <a:rPr lang="en-US" dirty="0"/>
              <a:t>9/8/20XX</a:t>
            </a:r>
          </a:p>
        </p:txBody>
      </p:sp>
      <p:sp>
        <p:nvSpPr>
          <p:cNvPr id="20" name="Slide Number Placeholder 9">
            <a:extLst>
              <a:ext uri="{FF2B5EF4-FFF2-40B4-BE49-F238E27FC236}">
                <a16:creationId xmlns:a16="http://schemas.microsoft.com/office/drawing/2014/main" id="{F5D9588C-9E6B-42F6-8B42-D1838862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E23953F-BF80-48E0-8282-62907D6C29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42523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D79D74E-6357-D3E7-30C0-09B4B82BA3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203482" y="1095507"/>
            <a:ext cx="3997653" cy="50168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34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+ Subtitl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E7E77A60-3019-43AE-AA38-E130C04CFD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FDBF0FB-88D2-4271-BFAF-D129CF8C2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410325" y="-4078"/>
            <a:ext cx="5787773" cy="10565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62B807B-6DFA-471C-B675-016416207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4" y="1031500"/>
            <a:ext cx="12190475" cy="641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555D4C0-9882-489D-AD77-A9F38B3784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446677" y="1095508"/>
            <a:ext cx="5742273" cy="501689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8EC5ED-FCAE-682A-C050-58786819E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7416" y="1316736"/>
            <a:ext cx="5120640" cy="3392424"/>
          </a:xfrm>
        </p:spPr>
        <p:txBody>
          <a:bodyPr anchor="b"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15C8BDC7-F09C-40A3-B14E-9A49781EE6C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749828" y="4816366"/>
            <a:ext cx="5125300" cy="1068929"/>
          </a:xfr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buNone/>
              <a:defRPr sz="2000" b="0"/>
            </a:lvl1pPr>
          </a:lstStyle>
          <a:p>
            <a:r>
              <a:rPr lang="en-US" sz="2000" dirty="0">
                <a:solidFill>
                  <a:schemeClr val="tx2"/>
                </a:solidFill>
              </a:rPr>
              <a:t>Click to add subtitle</a:t>
            </a:r>
          </a:p>
        </p:txBody>
      </p:sp>
      <p:sp>
        <p:nvSpPr>
          <p:cNvPr id="40" name="Picture Placeholder 38">
            <a:extLst>
              <a:ext uri="{FF2B5EF4-FFF2-40B4-BE49-F238E27FC236}">
                <a16:creationId xmlns:a16="http://schemas.microsoft.com/office/drawing/2014/main" id="{AB2070F4-085F-4F8D-A1E8-A58E5F8F068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6099" y="1095509"/>
            <a:ext cx="6391656" cy="50168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47A5DB4-1ED7-4630-89AF-F1802E44E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144405"/>
            <a:ext cx="6446677" cy="71359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E5D4012-4107-490F-A369-EA7063242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446677" y="6167615"/>
            <a:ext cx="5742273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95C79E2-9EA5-4713-B4AF-0E4572CFFA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4" y="6112249"/>
            <a:ext cx="12190475" cy="641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74C09E2-06F0-4230-8DAD-A0DBF01F8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79494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7427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nten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5C341663-7159-49AD-AAF3-4B3C490D81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0F2EB12-394C-40E4-9186-CBD6635B5D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677552" y="0"/>
            <a:ext cx="751444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53F9468C-8821-4670-9C7C-78E7D75861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1023" y="167463"/>
            <a:ext cx="6408058" cy="1580890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D78806-0532-B92A-4326-73941B4232E7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0" y="0"/>
            <a:ext cx="4613275" cy="685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83D2425-8E71-4C9D-8737-018CE4452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121655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DEB24183-BE19-B810-4EF4-D9959CAD150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140405" y="1959427"/>
            <a:ext cx="6408665" cy="4161653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None/>
              <a:defRPr sz="1800" b="0"/>
            </a:lvl1pPr>
            <a:lvl2pPr>
              <a:lnSpc>
                <a:spcPct val="100000"/>
              </a:lnSpc>
              <a:spcAft>
                <a:spcPts val="600"/>
              </a:spcAft>
              <a:defRPr sz="1800"/>
            </a:lvl2pPr>
            <a:lvl3pPr>
              <a:lnSpc>
                <a:spcPct val="100000"/>
              </a:lnSpc>
              <a:spcAft>
                <a:spcPts val="600"/>
              </a:spcAft>
              <a:defRPr sz="1800"/>
            </a:lvl3pPr>
            <a:lvl4pPr>
              <a:lnSpc>
                <a:spcPct val="100000"/>
              </a:lnSpc>
              <a:spcAft>
                <a:spcPts val="600"/>
              </a:spcAft>
              <a:defRPr sz="1800"/>
            </a:lvl4pPr>
            <a:lvl5pPr>
              <a:lnSpc>
                <a:spcPct val="100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D15B6AB-EFBA-3087-EC3D-8DA945B70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40405" y="6309360"/>
            <a:ext cx="3982428" cy="457200"/>
          </a:xfrm>
        </p:spPr>
        <p:txBody>
          <a:bodyPr/>
          <a:lstStyle>
            <a:lvl1pPr algn="ctr">
              <a:defRPr>
                <a:effectLst/>
              </a:defRPr>
            </a:lvl1pPr>
          </a:lstStyle>
          <a:p>
            <a:pPr algn="l"/>
            <a:r>
              <a:rPr lang="en-US" dirty="0"/>
              <a:t>Presentation Title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A3371A6-1409-7906-744F-59D906DF67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38415" y="6309360"/>
            <a:ext cx="1215204" cy="457200"/>
          </a:xfrm>
        </p:spPr>
        <p:txBody>
          <a:bodyPr/>
          <a:lstStyle>
            <a:lvl1pPr algn="ctr">
              <a:defRPr>
                <a:effectLst/>
              </a:defRPr>
            </a:lvl1pPr>
          </a:lstStyle>
          <a:p>
            <a:r>
              <a:rPr lang="en-US" dirty="0">
                <a:solidFill>
                  <a:schemeClr val="tx2"/>
                </a:solidFill>
              </a:rPr>
              <a:t>9/8/20XX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8546652F-6212-09E9-1A75-28F7C8EEF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418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+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EA8D8870-8337-4ABD-9EA6-3D5AAB7E4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AC3B2DB-2CCA-4BD4-8D63-98257049E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9"/>
            <a:ext cx="12192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324DAAC3-FA37-4838-A298-327679F99F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6628" y="1034477"/>
            <a:ext cx="9380431" cy="2614551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defRPr sz="4800" cap="all" baseline="0">
                <a:solidFill>
                  <a:schemeClr val="bg1"/>
                </a:solidFill>
              </a:defRPr>
            </a:lvl1pPr>
          </a:lstStyle>
          <a:p>
            <a:r>
              <a:rPr lang="en-US" sz="4400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B792E4C-AD3B-4E88-8540-E757597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A32632F-9ED1-4328-BBE3-B4E014156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A124D3C-01E3-4B96-BDF0-54851D173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5851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7A64FF-37A7-4837-8033-CBEA22697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89604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94ADB5-E70F-B672-CBEB-D8194AEA79D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6177" y="3649028"/>
            <a:ext cx="9380431" cy="2164715"/>
          </a:xfrm>
        </p:spPr>
        <p:txBody>
          <a:bodyPr anchor="t"/>
          <a:lstStyle>
            <a:lvl1pPr marL="0" indent="0">
              <a:lnSpc>
                <a:spcPct val="125000"/>
              </a:lnSpc>
              <a:buNone/>
              <a:defRPr lang="en-US" sz="2400" b="0" kern="1200" spc="15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2400" b="0" kern="1200" spc="15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>
              <a:defRPr lang="en-US" sz="2400" b="0" kern="1200" spc="15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>
              <a:defRPr lang="en-US" sz="2400" b="0" kern="1200" spc="15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>
              <a:defRPr lang="en-US" sz="2400" b="0" kern="1200" spc="15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935738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2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Rectangle 1">
            <a:extLst>
              <a:ext uri="{FF2B5EF4-FFF2-40B4-BE49-F238E27FC236}">
                <a16:creationId xmlns:a16="http://schemas.microsoft.com/office/drawing/2014/main" id="{30FB3D5A-25E2-453F-A78E-0A20BDCE80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8796342-0E80-4F8E-9563-9F5EDFC0D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8768" y="-2946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9B2F5D-C3BA-453E-8F4D-97074F48C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724838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52D50E3-A27A-4AF6-928B-286E7BDB4B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5372" y="4873752"/>
            <a:ext cx="10013709" cy="1033272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5778233C-CCEC-FC64-A709-616569B37D23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542563" y="502269"/>
            <a:ext cx="4753581" cy="3718557"/>
          </a:xfrm>
        </p:spPr>
        <p:txBody>
          <a:bodyPr anchor="t">
            <a:normAutofit/>
          </a:bodyPr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sz="1800" b="0"/>
            </a:lvl1pPr>
            <a:lvl2pPr marL="283464">
              <a:lnSpc>
                <a:spcPct val="125000"/>
              </a:lnSpc>
              <a:spcAft>
                <a:spcPts val="600"/>
              </a:spcAft>
              <a:defRPr sz="1800"/>
            </a:lvl2pPr>
            <a:lvl3pPr marL="566928">
              <a:lnSpc>
                <a:spcPct val="125000"/>
              </a:lnSpc>
              <a:spcAft>
                <a:spcPts val="600"/>
              </a:spcAft>
              <a:defRPr sz="1800"/>
            </a:lvl3pPr>
            <a:lvl4pPr marL="850392">
              <a:lnSpc>
                <a:spcPct val="125000"/>
              </a:lnSpc>
              <a:spcAft>
                <a:spcPts val="600"/>
              </a:spcAft>
              <a:defRPr sz="1800"/>
            </a:lvl4pPr>
            <a:lvl5pPr marL="1133856"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67FEFA15-354D-6389-9102-922A664A73A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966630" y="502269"/>
            <a:ext cx="4753581" cy="3718557"/>
          </a:xfrm>
        </p:spPr>
        <p:txBody>
          <a:bodyPr anchor="t">
            <a:normAutofit/>
          </a:bodyPr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sz="1800" b="0"/>
            </a:lvl1pPr>
            <a:lvl2pPr marL="283464">
              <a:lnSpc>
                <a:spcPct val="125000"/>
              </a:lnSpc>
              <a:spcAft>
                <a:spcPts val="600"/>
              </a:spcAft>
              <a:defRPr sz="1800"/>
            </a:lvl2pPr>
            <a:lvl3pPr marL="566928">
              <a:lnSpc>
                <a:spcPct val="125000"/>
              </a:lnSpc>
              <a:spcAft>
                <a:spcPts val="600"/>
              </a:spcAft>
              <a:defRPr sz="1800"/>
            </a:lvl3pPr>
            <a:lvl4pPr marL="850392">
              <a:lnSpc>
                <a:spcPct val="125000"/>
              </a:lnSpc>
              <a:spcAft>
                <a:spcPts val="600"/>
              </a:spcAft>
              <a:defRPr sz="1800"/>
            </a:lvl4pPr>
            <a:lvl5pPr marL="1133856"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74FDF0-F4BE-433D-86EE-9E1832D438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4790620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DFCD07-1301-45ED-B326-449ECFADE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D5DA270-E83F-4CC8-9DA6-27CA3AEC0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5372" y="6309360"/>
            <a:ext cx="4946592" cy="457200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7804587-2E59-4D83-B86E-83ADAE4FDC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78168" y="6309360"/>
            <a:ext cx="2148840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339F117-3072-4F0C-8D1D-E5DC918CE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3064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3DC2F0A-1748-49AE-AF72-D6BBB4F8FE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3DF7B1-E0C5-4E09-BB5C-F11EA14D7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66789"/>
            <a:ext cx="6833381" cy="25942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BC678EC-E47C-4AC2-A75A-7022CECD00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34622" y="848455"/>
            <a:ext cx="5102365" cy="2601914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74E69A-5ABD-42DF-A2B0-997A626257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063" y="920164"/>
            <a:ext cx="1070775" cy="24661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2B6D0A-4A1F-4B59-B429-AD3FABC74F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2B66529-F6B7-4C1C-8291-8139628DF6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48456"/>
            <a:ext cx="6833382" cy="717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72245B9-34B5-4F89-8EA6-C018B9D4FA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858023" y="3442673"/>
            <a:ext cx="5333977" cy="341532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90814BE-76E8-43EC-9616-A1F02F053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396996"/>
            <a:ext cx="1219200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8AAA0A6-9D4B-4AA2-82F0-77E5ECF4B64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86762" y="3928342"/>
            <a:ext cx="4162319" cy="2285000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None/>
              <a:defRPr sz="1800" b="0"/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17" name="Footer Placeholder 12">
            <a:extLst>
              <a:ext uri="{FF2B5EF4-FFF2-40B4-BE49-F238E27FC236}">
                <a16:creationId xmlns:a16="http://schemas.microsoft.com/office/drawing/2014/main" id="{8E3FFD99-95F0-47A4-8642-FB9FECEC4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5917" y="6309360"/>
            <a:ext cx="4946592" cy="457200"/>
          </a:xfrm>
        </p:spPr>
        <p:txBody>
          <a:bodyPr/>
          <a:lstStyle>
            <a:lvl1pPr>
              <a:defRPr lang="en-US" sz="1200" kern="1200" spc="15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4727536-E532-4015-A178-0ABB6B09C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339893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Date Placeholder 11">
            <a:extLst>
              <a:ext uri="{FF2B5EF4-FFF2-40B4-BE49-F238E27FC236}">
                <a16:creationId xmlns:a16="http://schemas.microsoft.com/office/drawing/2014/main" id="{22977876-C29D-4D32-9948-303465AEC3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77730" y="6309360"/>
            <a:ext cx="2736329" cy="457200"/>
          </a:xfrm>
        </p:spPr>
        <p:txBody>
          <a:bodyPr/>
          <a:lstStyle/>
          <a:p>
            <a:r>
              <a:rPr lang="en-US" dirty="0"/>
              <a:t>9/8/20XX</a:t>
            </a:r>
          </a:p>
        </p:txBody>
      </p:sp>
      <p:sp>
        <p:nvSpPr>
          <p:cNvPr id="20" name="Slide Number Placeholder 15">
            <a:extLst>
              <a:ext uri="{FF2B5EF4-FFF2-40B4-BE49-F238E27FC236}">
                <a16:creationId xmlns:a16="http://schemas.microsoft.com/office/drawing/2014/main" id="{6A7BC11E-2EF0-4989-9A7E-7AB377DB8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557ABF-B75C-BD78-1A04-E483A57A9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67712" y="0"/>
            <a:ext cx="5728216" cy="845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8385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EA8D8870-8337-4ABD-9EA6-3D5AAB7E4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AC3B2DB-2CCA-4BD4-8D63-98257049E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9"/>
            <a:ext cx="12192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324DAAC3-FA37-4838-A298-327679F99F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6629" y="825687"/>
            <a:ext cx="9643772" cy="5201730"/>
          </a:xfrm>
        </p:spPr>
        <p:txBody>
          <a:bodyPr tIns="182880" anchor="ctr" anchorCtr="0">
            <a:noAutofit/>
          </a:bodyPr>
          <a:lstStyle>
            <a:lvl1pPr algn="l">
              <a:lnSpc>
                <a:spcPct val="100000"/>
              </a:lnSpc>
              <a:defRPr sz="4800" cap="all" baseline="0">
                <a:solidFill>
                  <a:schemeClr val="bg1"/>
                </a:solidFill>
              </a:defRPr>
            </a:lvl1pPr>
          </a:lstStyle>
          <a:p>
            <a:r>
              <a:rPr lang="en-US" sz="4400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B792E4C-AD3B-4E88-8540-E757597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A32632F-9ED1-4328-BBE3-B4E014156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A124D3C-01E3-4B96-BDF0-54851D173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5851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7A64FF-37A7-4837-8033-CBEA22697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896046"/>
            <a:ext cx="1070775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C0C09F-8990-542B-199E-E6FADE2FE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0"/>
            <a:ext cx="1070775" cy="825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6F60C3-341E-9533-2415-66360A254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5" y="6027421"/>
            <a:ext cx="1070775" cy="830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753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84944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343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75859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5215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94837D5C-EE88-BE2B-5940-6A8E20CAE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D6331A-AE6C-3009-DDD4-1671FF7E0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9"/>
            <a:ext cx="12192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8D7D28B-DE67-0B99-CDEB-A037FFC56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B9F3E3-6134-5423-F75E-B36E71A652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1F677F-A1EC-4CDA-E80E-4B3695465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5851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1E2C06-C49E-A5AA-07A3-D134EFA3D2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896046"/>
            <a:ext cx="1070775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2BA39D8-E4F7-CD36-B80A-49D228C0FC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0"/>
            <a:ext cx="1070775" cy="825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6F4721-4B2C-0638-8409-054F6738E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5" y="6027421"/>
            <a:ext cx="1070775" cy="830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8947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225541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140893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63196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4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700" r:id="rId13"/>
    <p:sldLayoutId id="2147483701" r:id="rId14"/>
    <p:sldLayoutId id="2147483702" r:id="rId15"/>
    <p:sldLayoutId id="2147483703" r:id="rId16"/>
    <p:sldLayoutId id="2147483709" r:id="rId17"/>
    <p:sldLayoutId id="2147483682" r:id="rId18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814B6A3-5F3E-4909-8ED5-87FE824922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 lIns="109728" tIns="109728" rIns="109728" bIns="91440" rtlCol="0" anchor="ctr">
            <a:normAutofit/>
          </a:bodyPr>
          <a:lstStyle/>
          <a:p>
            <a:r>
              <a:rPr lang="en-US" dirty="0"/>
              <a:t>2024 </a:t>
            </a:r>
            <a:r>
              <a:rPr lang="en-US" dirty="0" err="1"/>
              <a:t>MCZO</a:t>
            </a:r>
            <a:r>
              <a:rPr lang="en-US" dirty="0"/>
              <a:t> Update </a:t>
            </a:r>
            <a:br>
              <a:rPr lang="en-US" dirty="0"/>
            </a:br>
            <a:r>
              <a:rPr lang="en-US" sz="1800" dirty="0"/>
              <a:t>May 28 Planning commission work session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907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F8E85BC-C819-E474-FEBF-8DFFFF0ED16C}"/>
              </a:ext>
            </a:extLst>
          </p:cNvPr>
          <p:cNvSpPr txBox="1"/>
          <p:nvPr/>
        </p:nvSpPr>
        <p:spPr>
          <a:xfrm>
            <a:off x="1401130" y="1443841"/>
            <a:ext cx="77095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Expiration Dates</a:t>
            </a:r>
          </a:p>
          <a:p>
            <a:pPr marL="285750" indent="-285750">
              <a:buFontTx/>
              <a:buChar char="-"/>
            </a:pPr>
            <a:r>
              <a:rPr lang="en-US" dirty="0" err="1">
                <a:solidFill>
                  <a:schemeClr val="bg1"/>
                </a:solidFill>
              </a:rPr>
              <a:t>SPR</a:t>
            </a:r>
            <a:r>
              <a:rPr lang="en-US" dirty="0">
                <a:solidFill>
                  <a:schemeClr val="bg1"/>
                </a:solidFill>
              </a:rPr>
              <a:t>/CUP approvals valid for 2 years.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chemeClr val="bg1"/>
                </a:solidFill>
              </a:rPr>
              <a:t>Dwellings in Farm/Forest Zones valid for 4 years.</a:t>
            </a:r>
          </a:p>
          <a:p>
            <a:pPr marL="285750" indent="-285750">
              <a:buFontTx/>
              <a:buChar char="-"/>
            </a:pPr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Extensions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chemeClr val="bg1"/>
                </a:solidFill>
              </a:rPr>
              <a:t>Director can grant a 1-year extension (clear/objective).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chemeClr val="bg1"/>
                </a:solidFill>
              </a:rPr>
              <a:t>Zoning permits can be extended one time. </a:t>
            </a:r>
          </a:p>
          <a:p>
            <a:pPr marL="285750" indent="-285750">
              <a:buFontTx/>
              <a:buChar char="-"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Vesting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chemeClr val="bg1"/>
                </a:solidFill>
              </a:rPr>
              <a:t>Land Use Decisions are vested when Zoning Permit is granted.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chemeClr val="bg1"/>
                </a:solidFill>
              </a:rPr>
              <a:t>Zoning Permit is vested when building permit is granted.</a:t>
            </a:r>
          </a:p>
          <a:p>
            <a:pPr marL="285750" indent="-285750">
              <a:buFontTx/>
              <a:buChar char="-"/>
            </a:pP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51BC45-4FE1-1D4C-F738-60A93353704E}"/>
              </a:ext>
            </a:extLst>
          </p:cNvPr>
          <p:cNvSpPr txBox="1"/>
          <p:nvPr/>
        </p:nvSpPr>
        <p:spPr>
          <a:xfrm>
            <a:off x="1401130" y="1030722"/>
            <a:ext cx="1026412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Clarification of Extensions/Vesting Requirements</a:t>
            </a:r>
          </a:p>
        </p:txBody>
      </p:sp>
    </p:spTree>
    <p:extLst>
      <p:ext uri="{BB962C8B-B14F-4D97-AF65-F5344CB8AC3E}">
        <p14:creationId xmlns:p14="http://schemas.microsoft.com/office/powerpoint/2010/main" val="3519794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0D958-4DD2-1824-99C6-B1049F2B3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604" y="926917"/>
            <a:ext cx="6623040" cy="1421898"/>
          </a:xfrm>
        </p:spPr>
        <p:txBody>
          <a:bodyPr/>
          <a:lstStyle/>
          <a:p>
            <a:r>
              <a:rPr lang="en-US" dirty="0"/>
              <a:t>Administrative Review process (current)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F6BF3-1903-35CB-D643-6670A594C0B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38604" y="2348815"/>
            <a:ext cx="7469054" cy="3705756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30-day completeness period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Staff sends out tentative decision/findings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21-day comment period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1" dirty="0"/>
              <a:t>If a hearing is requested, an additional notice of public hearing is sent out. If not, the decision is final after 21-day comment period.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Staff sends notice of final decision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15-day appeal period </a:t>
            </a:r>
          </a:p>
        </p:txBody>
      </p:sp>
    </p:spTree>
    <p:extLst>
      <p:ext uri="{BB962C8B-B14F-4D97-AF65-F5344CB8AC3E}">
        <p14:creationId xmlns:p14="http://schemas.microsoft.com/office/powerpoint/2010/main" val="3816836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0D958-4DD2-1824-99C6-B1049F2B3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604" y="926917"/>
            <a:ext cx="6623040" cy="1421898"/>
          </a:xfrm>
        </p:spPr>
        <p:txBody>
          <a:bodyPr/>
          <a:lstStyle/>
          <a:p>
            <a:r>
              <a:rPr lang="en-US" dirty="0"/>
              <a:t>Administrative Review process (proposed)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F6BF3-1903-35CB-D643-6670A594C0B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38604" y="2348815"/>
            <a:ext cx="7469054" cy="3705756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30-day completeness period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trike="sngStrike" dirty="0">
                <a:solidFill>
                  <a:srgbClr val="FF0000"/>
                </a:solidFill>
              </a:rPr>
              <a:t>Staff sends out tentative decision/findings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trike="sngStrike" dirty="0">
                <a:solidFill>
                  <a:srgbClr val="FF0000"/>
                </a:solidFill>
              </a:rPr>
              <a:t>21-day comment period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1" strike="sngStrike" dirty="0">
                <a:solidFill>
                  <a:srgbClr val="FF0000"/>
                </a:solidFill>
              </a:rPr>
              <a:t>If a hearing is requested, an additional notice of public hearing is sent out. If not, the decision is final after 21-day comment period.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Staff sends notice of final decision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15-day appeal period </a:t>
            </a:r>
            <a:r>
              <a:rPr lang="en-US" dirty="0">
                <a:solidFill>
                  <a:srgbClr val="00B050"/>
                </a:solidFill>
              </a:rPr>
              <a:t>(option to provide more time)</a:t>
            </a:r>
          </a:p>
        </p:txBody>
      </p:sp>
    </p:spTree>
    <p:extLst>
      <p:ext uri="{BB962C8B-B14F-4D97-AF65-F5344CB8AC3E}">
        <p14:creationId xmlns:p14="http://schemas.microsoft.com/office/powerpoint/2010/main" val="131330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E606E-6256-8F26-82A8-D7DAC6AE0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100" y="319596"/>
            <a:ext cx="6102099" cy="775913"/>
          </a:xfrm>
        </p:spPr>
        <p:txBody>
          <a:bodyPr>
            <a:noAutofit/>
          </a:bodyPr>
          <a:lstStyle/>
          <a:p>
            <a:r>
              <a:rPr lang="en-US" sz="2000" dirty="0"/>
              <a:t>Comment Period/Appeal Period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CDDBDC-AAEA-0371-97CC-D6A9A205D16F}"/>
              </a:ext>
            </a:extLst>
          </p:cNvPr>
          <p:cNvSpPr txBox="1"/>
          <p:nvPr/>
        </p:nvSpPr>
        <p:spPr>
          <a:xfrm>
            <a:off x="179168" y="1219200"/>
            <a:ext cx="559355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Our current process for Land Use Decisions requires staff to send a preliminary notice initiating a 21-day comment period and then send a final notice initiating a 15-day appeal period. State law does not require us to provide the initial comment period. </a:t>
            </a:r>
          </a:p>
          <a:p>
            <a:endParaRPr lang="en-US" dirty="0"/>
          </a:p>
          <a:p>
            <a:r>
              <a:rPr lang="en-US" dirty="0"/>
              <a:t>Staff recommends consolidating the comment period and the appeal period, and providing a 21-day appeal period, during which time a member of the public can request a “de novo” hearing. The appeal period may be as short as 12 days. 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0B0CFB1-0D45-D54B-A7C2-1666D9496D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7628" y="0"/>
            <a:ext cx="1525015" cy="68580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863D9FB-8856-D156-27D4-02AEDA8B85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7947" y="0"/>
            <a:ext cx="140532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561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5E53764-26C3-B8D4-CF04-422C54900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0126" y="613600"/>
            <a:ext cx="3834835" cy="1250711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CUP Process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46607F-D326-6DA5-6E12-2021C8E6D7D7}"/>
              </a:ext>
            </a:extLst>
          </p:cNvPr>
          <p:cNvSpPr txBox="1"/>
          <p:nvPr/>
        </p:nvSpPr>
        <p:spPr>
          <a:xfrm>
            <a:off x="1136500" y="1864311"/>
            <a:ext cx="36220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Common Types: </a:t>
            </a:r>
            <a:endParaRPr lang="en-GB" sz="1800" b="1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GB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Home Occupation Permits</a:t>
            </a:r>
            <a:endParaRPr lang="en-US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GB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Residential Uses in Commercial Zones</a:t>
            </a:r>
            <a:endParaRPr lang="en-US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GB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Renewable Energy Facilities in Resource Zones</a:t>
            </a:r>
            <a:endParaRPr lang="en-US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GB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Aggregate Mining Operations </a:t>
            </a:r>
            <a:endParaRPr lang="en-US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AB6700-D581-D89C-2C6A-BD47C065121C}"/>
              </a:ext>
            </a:extLst>
          </p:cNvPr>
          <p:cNvSpPr txBox="1"/>
          <p:nvPr/>
        </p:nvSpPr>
        <p:spPr>
          <a:xfrm>
            <a:off x="6409679" y="1864311"/>
            <a:ext cx="383483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Other Examples of CUP Uses: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GB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Golf Courses in residential and EFU zones</a:t>
            </a:r>
            <a:endParaRPr lang="en-US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GB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Sewage treatment facilities in residential zones </a:t>
            </a:r>
            <a:endParaRPr lang="en-US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GB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Personal Use Airports in the EFU Zone</a:t>
            </a:r>
            <a:endParaRPr lang="en-US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GB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Hospitals and mobile home parks in the SR zone</a:t>
            </a:r>
            <a:endParaRPr lang="en-US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071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ED69555-EE48-4B19-812B-4E1068DBF9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B72EEBA-3A5D-41CE-8465-A45A0F656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EA164D6B-6878-4B9F-A2D0-985D39B17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62F176A-9349-4CD7-8042-59C0200C8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57648" y="-4078"/>
            <a:ext cx="3031302" cy="105654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CC6B177-0D45-4129-AAC6-121B645D06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069788"/>
            <a:ext cx="647701" cy="5097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2C3162B-47DE-4EA0-A4BE-9A143AEC6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7513" y="1069788"/>
            <a:ext cx="8516959" cy="50768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814B6A3-5F3E-4909-8ED5-87FE824922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9589" y="1709530"/>
            <a:ext cx="7366236" cy="3311479"/>
          </a:xfrm>
        </p:spPr>
        <p:txBody>
          <a:bodyPr vert="horz" lIns="109728" tIns="109728" rIns="109728" bIns="91440" rtlCol="0" anchor="b">
            <a:normAutofit/>
          </a:bodyPr>
          <a:lstStyle/>
          <a:p>
            <a:pPr>
              <a:lnSpc>
                <a:spcPct val="125000"/>
              </a:lnSpc>
            </a:pPr>
            <a:r>
              <a:rPr lang="en-US" sz="4100" b="0" dirty="0"/>
              <a:t>Questions/Comments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1DF095C-665A-4B22-A777-D3196F4951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4472" y="1052464"/>
            <a:ext cx="3027528" cy="5115151"/>
          </a:xfrm>
          <a:prstGeom prst="rect">
            <a:avLst/>
          </a:prstGeom>
          <a:solidFill>
            <a:schemeClr val="bg2">
              <a:lumMod val="7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85AAE23-FCB6-4663-907C-0110B0FDC5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6167615"/>
            <a:ext cx="12185902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C969C2C-E7E3-4052-87D4-61E733EC1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12401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C60369F-A41B-4D6E-8990-30E2715C5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43991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E9A171F-91A7-42F8-B25C-E38B244E7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1031500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549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64081DB-1923-4878-AB15-AD54F35A1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755816F-F516-477A-8EF2-D8CA20267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Daisy Goebel, </a:t>
            </a:r>
            <a:r>
              <a:rPr lang="en-US" dirty="0" err="1"/>
              <a:t>AICP</a:t>
            </a:r>
            <a:r>
              <a:rPr lang="en-US" dirty="0"/>
              <a:t> </a:t>
            </a:r>
          </a:p>
          <a:p>
            <a:r>
              <a:rPr lang="en-US" dirty="0"/>
              <a:t>Morrow County Planning</a:t>
            </a:r>
          </a:p>
          <a:p>
            <a:r>
              <a:rPr lang="en-US" dirty="0"/>
              <a:t>(541) 922-4624</a:t>
            </a:r>
          </a:p>
          <a:p>
            <a:r>
              <a:rPr lang="en-US" dirty="0"/>
              <a:t>dgoebel@co.morrow.or.us</a:t>
            </a:r>
          </a:p>
        </p:txBody>
      </p:sp>
    </p:spTree>
    <p:extLst>
      <p:ext uri="{BB962C8B-B14F-4D97-AF65-F5344CB8AC3E}">
        <p14:creationId xmlns:p14="http://schemas.microsoft.com/office/powerpoint/2010/main" val="798203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FDE6B89-9484-4E50-8387-C55E031D8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399" y="1131104"/>
            <a:ext cx="6623040" cy="813106"/>
          </a:xfrm>
        </p:spPr>
        <p:txBody>
          <a:bodyPr>
            <a:normAutofit/>
          </a:bodyPr>
          <a:lstStyle/>
          <a:p>
            <a:r>
              <a:rPr lang="en-US" dirty="0"/>
              <a:t>Overview of Amendments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0EB58E2-A9A0-481A-8B5B-381B836CE40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87399" y="1846556"/>
            <a:ext cx="7175871" cy="4208016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Corbel" panose="020B0503020204020204" pitchFamily="34" charset="0"/>
              <a:buAutoNum type="arabicPeriod"/>
            </a:pPr>
            <a:r>
              <a:rPr lang="en-US" dirty="0"/>
              <a:t>Administrative/Ministerial </a:t>
            </a:r>
            <a:r>
              <a:rPr lang="en-US"/>
              <a:t>Process Separation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Language Clarity and Consistent Terminology </a:t>
            </a:r>
          </a:p>
          <a:p>
            <a:pPr marL="457200" indent="-457200">
              <a:buAutoNum type="arabicPeriod"/>
            </a:pPr>
            <a:r>
              <a:rPr lang="en-US" sz="2000" dirty="0"/>
              <a:t>Amending Section 10.030 to reference the Code Enforcement Ordinance</a:t>
            </a:r>
          </a:p>
          <a:p>
            <a:pPr marL="457200" indent="-457200">
              <a:buAutoNum type="arabicPeriod"/>
            </a:pPr>
            <a:r>
              <a:rPr lang="en-US" dirty="0"/>
              <a:t>Allowing the conversion of eligible existing dwellings on EFU land to non-farm dwellings</a:t>
            </a:r>
          </a:p>
          <a:p>
            <a:pPr marL="457200" indent="-457200">
              <a:buAutoNum type="arabicPeriod"/>
            </a:pPr>
            <a:r>
              <a:rPr lang="en-US" dirty="0"/>
              <a:t>Specifying Vesting Requirements, Extension Process</a:t>
            </a:r>
          </a:p>
          <a:p>
            <a:pPr marL="457200" indent="-457200">
              <a:buAutoNum type="arabicPeriod"/>
            </a:pPr>
            <a:r>
              <a:rPr lang="en-US" dirty="0"/>
              <a:t>Comment Period/Appeal Period Changes</a:t>
            </a:r>
          </a:p>
          <a:p>
            <a:pPr marL="457200" indent="-457200">
              <a:buAutoNum type="arabicPeriod"/>
            </a:pPr>
            <a:r>
              <a:rPr lang="en-US" dirty="0"/>
              <a:t>CUP Process Discussion</a:t>
            </a:r>
          </a:p>
          <a:p>
            <a:pPr marL="457200" indent="-457200">
              <a:buAutoNum type="arabicPeriod"/>
            </a:pPr>
            <a:r>
              <a:rPr lang="en-US" dirty="0"/>
              <a:t>Other optional amendments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299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30E0F-10C6-298A-C347-E831FFF4E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Administrative/Ministerial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91CC7-9CF2-71F0-1AD4-791EA9CBAD9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502269"/>
            <a:ext cx="4753581" cy="4189804"/>
          </a:xfrm>
        </p:spPr>
        <p:txBody>
          <a:bodyPr>
            <a:normAutofit/>
          </a:bodyPr>
          <a:lstStyle/>
          <a:p>
            <a:r>
              <a:rPr lang="en-US" sz="1600" u="sng" dirty="0"/>
              <a:t>Ministerial (Not Land Use Decisions)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Zoning Permit 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Building Permit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Land Use Compatibility Statement</a:t>
            </a:r>
          </a:p>
          <a:p>
            <a:r>
              <a:rPr lang="en-US" sz="1600" dirty="0"/>
              <a:t>Ministerial decisions are staff decisions, made without notice or hearings. They must be made using </a:t>
            </a:r>
            <a:r>
              <a:rPr lang="en-US" sz="1600" b="1" dirty="0"/>
              <a:t>only</a:t>
            </a:r>
            <a:r>
              <a:rPr lang="en-US" sz="1600" dirty="0"/>
              <a:t> clear and objective standards.  </a:t>
            </a:r>
          </a:p>
          <a:p>
            <a:pPr marL="285750" indent="-285750">
              <a:buFontTx/>
              <a:buChar char="-"/>
            </a:pPr>
            <a:endParaRPr lang="en-US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1BF1AC-C624-2AD2-DA0F-335AB7BA2CA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966630" y="502269"/>
            <a:ext cx="4753581" cy="4189804"/>
          </a:xfrm>
        </p:spPr>
        <p:txBody>
          <a:bodyPr>
            <a:normAutofit/>
          </a:bodyPr>
          <a:lstStyle/>
          <a:p>
            <a:r>
              <a:rPr lang="en-US" sz="1600" u="sng" dirty="0"/>
              <a:t>Administrative (Land Use Decisions)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Site Plan Review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Land Partition 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Minor Variance </a:t>
            </a:r>
          </a:p>
          <a:p>
            <a:r>
              <a:rPr lang="en-US" sz="1600" dirty="0"/>
              <a:t>Administrative decisions are also staff decisions; however, they do require public notice, findings, and an opportunity for public comment. Decisions that require discretion or interpretation must be Administrative.     </a:t>
            </a:r>
          </a:p>
        </p:txBody>
      </p:sp>
    </p:spTree>
    <p:extLst>
      <p:ext uri="{BB962C8B-B14F-4D97-AF65-F5344CB8AC3E}">
        <p14:creationId xmlns:p14="http://schemas.microsoft.com/office/powerpoint/2010/main" val="1230700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C1663A0-ECA0-84FD-A66C-580943B805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5785" y="123363"/>
            <a:ext cx="5220429" cy="6611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95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274CB11-081D-CB72-FBF8-11365F162523}"/>
              </a:ext>
            </a:extLst>
          </p:cNvPr>
          <p:cNvSpPr txBox="1"/>
          <p:nvPr/>
        </p:nvSpPr>
        <p:spPr>
          <a:xfrm>
            <a:off x="1171853" y="1462561"/>
            <a:ext cx="4323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Zoning Permits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C12143-09FE-CAE3-024A-2F032227829F}"/>
              </a:ext>
            </a:extLst>
          </p:cNvPr>
          <p:cNvSpPr txBox="1"/>
          <p:nvPr/>
        </p:nvSpPr>
        <p:spPr>
          <a:xfrm>
            <a:off x="1171853" y="2148396"/>
            <a:ext cx="745724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Zoning Permits are ministerial permits that serve two purposes: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To review uses that are allowed outright, using only clear and objective standards. (</a:t>
            </a:r>
            <a:r>
              <a:rPr lang="en-US" i="1" dirty="0">
                <a:solidFill>
                  <a:schemeClr val="bg1"/>
                </a:solidFill>
              </a:rPr>
              <a:t>e.g. confirming that a house meets setbacks in a residential zone</a:t>
            </a:r>
            <a:r>
              <a:rPr lang="en-US" dirty="0">
                <a:solidFill>
                  <a:schemeClr val="bg1"/>
                </a:solidFill>
              </a:rPr>
              <a:t>.)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To confirm that conditions of approval have been met for uses that are subject to administrative review (</a:t>
            </a:r>
            <a:r>
              <a:rPr lang="en-US" i="1" dirty="0">
                <a:solidFill>
                  <a:schemeClr val="bg1"/>
                </a:solidFill>
              </a:rPr>
              <a:t>e.g. confirming that DEQ permits have been received and transportation improvements have been completed for a large industrial development after CUP approval</a:t>
            </a:r>
            <a:r>
              <a:rPr lang="en-US" dirty="0">
                <a:solidFill>
                  <a:schemeClr val="bg1"/>
                </a:solidFill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425398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FDE6B89-9484-4E50-8387-C55E031D8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178" y="1361923"/>
            <a:ext cx="6623040" cy="813106"/>
          </a:xfrm>
        </p:spPr>
        <p:txBody>
          <a:bodyPr>
            <a:normAutofit/>
          </a:bodyPr>
          <a:lstStyle/>
          <a:p>
            <a:r>
              <a:rPr lang="en-US" dirty="0"/>
              <a:t>Administrative Triggers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0EB58E2-A9A0-481A-8B5B-381B836CE40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87399" y="2104008"/>
            <a:ext cx="7175871" cy="395056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dirty="0"/>
              <a:t>Uses with Specific standards/limitations </a:t>
            </a:r>
          </a:p>
          <a:p>
            <a:pPr marL="457200" indent="-457200">
              <a:buAutoNum type="arabicPeriod"/>
            </a:pPr>
            <a:r>
              <a:rPr lang="en-US" dirty="0"/>
              <a:t>Development that requires a TIA </a:t>
            </a:r>
          </a:p>
          <a:p>
            <a:pPr marL="457200" indent="-457200">
              <a:buAutoNum type="arabicPeriod"/>
            </a:pPr>
            <a:r>
              <a:rPr lang="en-US" dirty="0"/>
              <a:t>Development that uses municipal services outside of a UGB.  </a:t>
            </a:r>
          </a:p>
          <a:p>
            <a:pPr marL="457200" indent="-457200">
              <a:buAutoNum type="arabicPeriod"/>
            </a:pPr>
            <a:r>
              <a:rPr lang="en-US" dirty="0"/>
              <a:t>Development within overlay zones. </a:t>
            </a:r>
          </a:p>
          <a:p>
            <a:pPr marL="457200" indent="-457200">
              <a:buAutoNum type="arabicPeriod"/>
            </a:pPr>
            <a:r>
              <a:rPr lang="en-US" dirty="0"/>
              <a:t>Development that includes new roads. </a:t>
            </a:r>
          </a:p>
          <a:p>
            <a:pPr marL="457200" indent="-457200">
              <a:buAutoNum type="arabicPeriod"/>
            </a:pPr>
            <a:r>
              <a:rPr lang="en-US" dirty="0"/>
              <a:t>Applications that include variances. </a:t>
            </a:r>
          </a:p>
        </p:txBody>
      </p:sp>
    </p:spTree>
    <p:extLst>
      <p:ext uri="{BB962C8B-B14F-4D97-AF65-F5344CB8AC3E}">
        <p14:creationId xmlns:p14="http://schemas.microsoft.com/office/powerpoint/2010/main" val="675957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67E37FC-B999-F5A1-7A70-C2091838C7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913622"/>
            <a:ext cx="4613275" cy="194437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FAB65A9-1ACB-EE49-7672-A927F8F34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Clarity &amp; Consistent Terminology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BAABBD-8A7F-A90C-3E5F-9B47E6255AA6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Replacing instances of “County Court” with “Board of Commissioners”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Removing reference to the “Secretary of the Planning Commission”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Removing reference to “Site Development Review” </a:t>
            </a:r>
            <a:r>
              <a:rPr lang="en-US" i="1" dirty="0"/>
              <a:t>Option: remove obsolete zones (Speedway overlay, Resource-Related Industrial)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55B8D5B-FBB5-4A6D-373C-9C5B41C6D785}"/>
              </a:ext>
            </a:extLst>
          </p:cNvPr>
          <p:cNvPicPr>
            <a:picLocks noGrp="1" noChangeAspect="1"/>
          </p:cNvPicPr>
          <p:nvPr>
            <p:ph sz="quarter" idx="16"/>
          </p:nvPr>
        </p:nvPicPr>
        <p:blipFill rotWithShape="1">
          <a:blip r:embed="rId4"/>
          <a:srcRect b="24781"/>
          <a:stretch/>
        </p:blipFill>
        <p:spPr>
          <a:xfrm>
            <a:off x="0" y="1"/>
            <a:ext cx="4613275" cy="3759200"/>
          </a:xfr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1A422E7-76D8-D630-C9E8-CAED3F12AB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795679"/>
            <a:ext cx="4613275" cy="1080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108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331CEB84-49DC-40A9-B2F0-D573658AE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Amending Section 10.030 to reference the Code Enforcement Ordinance </a:t>
            </a:r>
          </a:p>
        </p:txBody>
      </p:sp>
      <p:sp>
        <p:nvSpPr>
          <p:cNvPr id="15" name="Subtitle 14">
            <a:extLst>
              <a:ext uri="{FF2B5EF4-FFF2-40B4-BE49-F238E27FC236}">
                <a16:creationId xmlns:a16="http://schemas.microsoft.com/office/drawing/2014/main" id="{B7886DF7-FA3D-4AD1-AEC1-578EA3AC8C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D06B7E2D-0F62-C755-A849-061E91A53B0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410" r="410"/>
          <a:stretch/>
        </p:blipFill>
        <p:spPr/>
      </p:pic>
    </p:spTree>
    <p:extLst>
      <p:ext uri="{BB962C8B-B14F-4D97-AF65-F5344CB8AC3E}">
        <p14:creationId xmlns:p14="http://schemas.microsoft.com/office/powerpoint/2010/main" val="2779792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1D14170-DDED-173B-C862-857C584AF32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414" b="13136"/>
          <a:stretch/>
        </p:blipFill>
        <p:spPr>
          <a:xfrm>
            <a:off x="1801369" y="1117600"/>
            <a:ext cx="6354062" cy="108989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B6140A5-D41C-AF20-4182-B5CFF1C6F4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1369" y="2619076"/>
            <a:ext cx="6392167" cy="2276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506357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Shoji">
      <a:dk1>
        <a:sysClr val="windowText" lastClr="000000"/>
      </a:dk1>
      <a:lt1>
        <a:sysClr val="window" lastClr="FFFFFF"/>
      </a:lt1>
      <a:dk2>
        <a:srgbClr val="595460"/>
      </a:dk2>
      <a:lt2>
        <a:srgbClr val="EBEDEB"/>
      </a:lt2>
      <a:accent1>
        <a:srgbClr val="97A7B8"/>
      </a:accent1>
      <a:accent2>
        <a:srgbClr val="A5B592"/>
      </a:accent2>
      <a:accent3>
        <a:srgbClr val="CED228"/>
      </a:accent3>
      <a:accent4>
        <a:srgbClr val="D1C499"/>
      </a:accent4>
      <a:accent5>
        <a:srgbClr val="BDB3B6"/>
      </a:accent5>
      <a:accent6>
        <a:srgbClr val="C5A98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FF477C-132F-44F8-8C56-EBFF95FAF97B}">
  <ds:schemaRefs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16c05727-aa75-4e4a-9b5f-8a80a1165891"/>
    <ds:schemaRef ds:uri="230e9df3-be65-4c73-a93b-d1236ebd677e"/>
    <ds:schemaRef ds:uri="http://schemas.microsoft.com/office/2006/metadata/properties"/>
    <ds:schemaRef ds:uri="71af3243-3dd4-4a8d-8c0d-dd76da1f02a5"/>
    <ds:schemaRef ds:uri="http://schemas.microsoft.com/sharepoint/v3"/>
    <ds:schemaRef ds:uri="http://www.w3.org/XML/1998/namespace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F36CB81-A037-44A8-88EB-C0C0F17FD4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1AA24C-4CA6-40FF-8947-DA1F6F4745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{9E113F97-0C9C-4774-B0F8-F2EC3F4C49CD}tf56000440_win32</Template>
  <TotalTime>4665</TotalTime>
  <Words>761</Words>
  <Application>Microsoft Office PowerPoint</Application>
  <PresentationFormat>Widescreen</PresentationFormat>
  <Paragraphs>100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Meiryo</vt:lpstr>
      <vt:lpstr>Arial</vt:lpstr>
      <vt:lpstr>Calibri</vt:lpstr>
      <vt:lpstr>Corbel</vt:lpstr>
      <vt:lpstr>Times New Roman</vt:lpstr>
      <vt:lpstr>ShojiVTI</vt:lpstr>
      <vt:lpstr>2024 MCZO Update  May 28 Planning commission work session </vt:lpstr>
      <vt:lpstr>Overview of Amendments</vt:lpstr>
      <vt:lpstr>Administrative/Ministerial Processes</vt:lpstr>
      <vt:lpstr>PowerPoint Presentation</vt:lpstr>
      <vt:lpstr>PowerPoint Presentation</vt:lpstr>
      <vt:lpstr>Administrative Triggers</vt:lpstr>
      <vt:lpstr>Language Clarity &amp; Consistent Terminology</vt:lpstr>
      <vt:lpstr>Amending Section 10.030 to reference the Code Enforcement Ordinance </vt:lpstr>
      <vt:lpstr>PowerPoint Presentation</vt:lpstr>
      <vt:lpstr>PowerPoint Presentation</vt:lpstr>
      <vt:lpstr>Administrative Review process (current)</vt:lpstr>
      <vt:lpstr>Administrative Review process (proposed)</vt:lpstr>
      <vt:lpstr>Comment Period/Appeal Period</vt:lpstr>
      <vt:lpstr>CUP Process</vt:lpstr>
      <vt:lpstr>Questions/Comments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MCZO Update  May 28 Planning commission work session</dc:title>
  <dc:creator>Daisy Goebel</dc:creator>
  <cp:lastModifiedBy>Daisy Goebel</cp:lastModifiedBy>
  <cp:revision>14</cp:revision>
  <dcterms:created xsi:type="dcterms:W3CDTF">2024-05-10T16:22:46Z</dcterms:created>
  <dcterms:modified xsi:type="dcterms:W3CDTF">2024-05-29T00:22:45Z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